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4"/>
  </p:sldMasterIdLst>
  <p:notesMasterIdLst>
    <p:notesMasterId r:id="rId19"/>
  </p:notesMasterIdLst>
  <p:handoutMasterIdLst>
    <p:handoutMasterId r:id="rId20"/>
  </p:handoutMasterIdLst>
  <p:sldIdLst>
    <p:sldId id="1634" r:id="rId5"/>
    <p:sldId id="3459" r:id="rId6"/>
    <p:sldId id="3713" r:id="rId7"/>
    <p:sldId id="3715" r:id="rId8"/>
    <p:sldId id="3718" r:id="rId9"/>
    <p:sldId id="3719" r:id="rId10"/>
    <p:sldId id="3720" r:id="rId11"/>
    <p:sldId id="3721" r:id="rId12"/>
    <p:sldId id="3726" r:id="rId13"/>
    <p:sldId id="3722" r:id="rId14"/>
    <p:sldId id="3717" r:id="rId15"/>
    <p:sldId id="3725" r:id="rId16"/>
    <p:sldId id="3515" r:id="rId17"/>
    <p:sldId id="3712" r:id="rId18"/>
  </p:sldIdLst>
  <p:sldSz cx="9144000" cy="5143500" type="screen16x9"/>
  <p:notesSz cx="7315200" cy="96012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veding Aubert" initials="AHA" lastIdx="1" clrIdx="0"/>
  <p:cmAuthor id="1" name="Thomas Hay" initials="TH" lastIdx="0" clrIdx="1">
    <p:extLst>
      <p:ext uri="{19B8F6BF-5375-455C-9EA6-DF929625EA0E}">
        <p15:presenceInfo xmlns:p15="http://schemas.microsoft.com/office/powerpoint/2012/main" userId="50faa98a39855d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1162"/>
    <a:srgbClr val="00FFFF"/>
    <a:srgbClr val="006600"/>
    <a:srgbClr val="0BE725"/>
    <a:srgbClr val="436D50"/>
    <a:srgbClr val="0000FF"/>
    <a:srgbClr val="FAFBFC"/>
    <a:srgbClr val="322073"/>
    <a:srgbClr val="364042"/>
    <a:srgbClr val="DAE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9" autoAdjust="0"/>
    <p:restoredTop sz="97325" autoAdjust="0"/>
  </p:normalViewPr>
  <p:slideViewPr>
    <p:cSldViewPr snapToGrid="0">
      <p:cViewPr varScale="1">
        <p:scale>
          <a:sx n="146" d="100"/>
          <a:sy n="146" d="100"/>
        </p:scale>
        <p:origin x="936" y="12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533881" y="686290"/>
            <a:ext cx="6283372" cy="213191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5523617" y="9210432"/>
            <a:ext cx="1293636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fld id="{87BDC9B4-0128-4747-AB41-2B1937F179A1}" type="datetimeFigureOut">
              <a:rPr lang="en-GB" sz="1000"/>
              <a:pPr/>
              <a:t>20/10/2023</a:t>
            </a:fld>
            <a:endParaRPr lang="en-GB" sz="100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533882" y="9210434"/>
            <a:ext cx="4989734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endParaRPr lang="en-GB" sz="100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6889122" y="9210434"/>
            <a:ext cx="424385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06AC201A-54A5-1045-81AB-5D04911AF8E5}" type="slidenum">
              <a:rPr lang="en-GB" sz="1000"/>
              <a:pPr algn="l"/>
              <a:t>‹#›</a:t>
            </a:fld>
            <a:endParaRPr lang="en-GB" sz="100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940" y="336493"/>
            <a:ext cx="1704314" cy="2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731520" y="820630"/>
            <a:ext cx="5849184" cy="197282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5708422" y="8972579"/>
            <a:ext cx="872282" cy="255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/>
            </a:lvl1pPr>
          </a:lstStyle>
          <a:p>
            <a:fld id="{155652E0-EE73-5645-9646-8F41A8FB49AC}" type="datetimeFigureOut">
              <a:rPr lang="en-GB" smtClean="0"/>
              <a:pPr/>
              <a:t>20/10/2023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503363"/>
            <a:ext cx="5759450" cy="3240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731520" y="4893453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731519" y="8972579"/>
            <a:ext cx="4884091" cy="2553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6673516" y="8972579"/>
            <a:ext cx="435061" cy="2553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/>
            </a:lvl1pPr>
          </a:lstStyle>
          <a:p>
            <a:fld id="{CBDDBC65-111E-EC45-B833-307C01E6C15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90" y="460422"/>
            <a:ext cx="1704314" cy="2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33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01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07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88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79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3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12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08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8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108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98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30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&amp;I_Title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39FC128-A8FD-0A4F-A5A4-37F8C6332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5300" y="2053590"/>
            <a:ext cx="982980" cy="98298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7B7CB69-6040-4836-A0B6-EC3085AB5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5600" y="1908000"/>
            <a:ext cx="6801838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sz="3200" b="1" dirty="0"/>
              <a:t>&lt;Client&gt;</a:t>
            </a:r>
            <a:br>
              <a:rPr lang="en-US" sz="3200" b="1" dirty="0"/>
            </a:br>
            <a:r>
              <a:rPr lang="en-US" sz="3200" b="1" dirty="0"/>
              <a:t>&lt;2D/3D/4D&gt; &lt;Survey/Area&gt;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CA87D-7675-42F6-9350-FC14A81EC517}"/>
              </a:ext>
            </a:extLst>
          </p:cNvPr>
          <p:cNvCxnSpPr>
            <a:cxnSpLocks/>
          </p:cNvCxnSpPr>
          <p:nvPr userDrawn="1"/>
        </p:nvCxnSpPr>
        <p:spPr>
          <a:xfrm>
            <a:off x="1670920" y="2887894"/>
            <a:ext cx="4645742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086CDA3-F51D-41A5-9CA0-C00EF863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906" y="2913225"/>
            <a:ext cx="5177694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&lt;PPT Description&gt;</a:t>
            </a:r>
            <a:endParaRPr lang="en-GB" dirty="0"/>
          </a:p>
        </p:txBody>
      </p:sp>
      <p:pic>
        <p:nvPicPr>
          <p:cNvPr id="4" name="Picture 8" descr="The Titanic: Before and After Photos | HISTORY">
            <a:extLst>
              <a:ext uri="{FF2B5EF4-FFF2-40B4-BE49-F238E27FC236}">
                <a16:creationId xmlns:a16="http://schemas.microsoft.com/office/drawing/2014/main" id="{766930C1-1E8F-636C-B363-832D178728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1" y="128444"/>
            <a:ext cx="8598642" cy="4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63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5377D9-7E25-44F3-B436-BDA32DA6D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00" y="648001"/>
            <a:ext cx="8640000" cy="3977936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buFont typeface="Arial" panose="020B0604020202020204" pitchFamily="34" charset="0"/>
              <a:buChar char="•"/>
              <a:defRPr sz="1600"/>
            </a:lvl1pPr>
            <a:lvl2pPr marL="358775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buFont typeface="Arial" panose="020B0604020202020204" pitchFamily="34" charset="0"/>
              <a:buChar char="•"/>
              <a:defRPr sz="1600"/>
            </a:lvl2pPr>
            <a:lvl3pPr marL="538163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3pPr>
            <a:lvl4pPr marL="806450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4pPr>
            <a:lvl5pPr marL="985838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577910-25AB-469D-BDE8-91A5FE64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6967365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A276B-1F13-4B68-B73D-F192A9428A02}"/>
              </a:ext>
            </a:extLst>
          </p:cNvPr>
          <p:cNvSpPr/>
          <p:nvPr userDrawn="1"/>
        </p:nvSpPr>
        <p:spPr>
          <a:xfrm>
            <a:off x="0" y="5097780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8949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88CB8B-D8E5-4A50-80AE-F2AC9C8D42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00" y="648000"/>
            <a:ext cx="8935200" cy="43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C0C6F0-AA04-408A-B972-439CDCCAAFBB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4578B20-9C37-4C80-8D6F-6BEE1D32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6967365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4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5D09F-8D6B-4DFD-83AF-6BE6125C0894}"/>
              </a:ext>
            </a:extLst>
          </p:cNvPr>
          <p:cNvSpPr/>
          <p:nvPr userDrawn="1"/>
        </p:nvSpPr>
        <p:spPr>
          <a:xfrm>
            <a:off x="-1587" y="5097780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A79610C-BED2-4742-8B30-7F0805FEE12C}"/>
              </a:ext>
            </a:extLst>
          </p:cNvPr>
          <p:cNvSpPr>
            <a:spLocks noGrp="1"/>
          </p:cNvSpPr>
          <p:nvPr userDrawn="1"/>
        </p:nvSpPr>
        <p:spPr bwMode="auto">
          <a:xfrm>
            <a:off x="8761507" y="-51890"/>
            <a:ext cx="362020" cy="3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/>
            <a:fld id="{52C008B9-276D-4033-AEF3-2D0AF9107A39}" type="slidenum">
              <a:rPr lang="en-GB" sz="800" b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‹#›</a:t>
            </a:fld>
            <a:endParaRPr lang="en-GB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9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340CE-ABB8-4BF7-97A9-9C47D67462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00" y="648000"/>
            <a:ext cx="8935200" cy="43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67DFEA-5EA3-4234-9918-8C9EF29C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8455506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D3530-6C90-4E64-B1E5-03C7EA1B856B}"/>
              </a:ext>
            </a:extLst>
          </p:cNvPr>
          <p:cNvSpPr/>
          <p:nvPr userDrawn="1"/>
        </p:nvSpPr>
        <p:spPr>
          <a:xfrm>
            <a:off x="-1587" y="5097780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6407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B770A553-A15B-B841-8DF8-36671C3D54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1480" y="4409526"/>
            <a:ext cx="2274841" cy="3499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381EDE1-F815-45A9-8C09-073AF894C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FBAACC-D31E-4719-93DC-9DD25B9C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580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83F59-0B41-47D4-9287-15DD1AAB0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65399A6-C3A8-4CDF-8656-562EAA6AE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112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911F5EB2-5A87-4A35-9330-D9E23B8A6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8538223-FA1B-4569-AE03-8976D7D4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556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-wa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16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B8632E0-843B-4516-8B68-F93450604464}"/>
              </a:ext>
            </a:extLst>
          </p:cNvPr>
          <p:cNvSpPr>
            <a:spLocks noGrp="1"/>
          </p:cNvSpPr>
          <p:nvPr userDrawn="1"/>
        </p:nvSpPr>
        <p:spPr bwMode="auto">
          <a:xfrm>
            <a:off x="8761507" y="-51890"/>
            <a:ext cx="362020" cy="3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/>
            <a:fld id="{52C008B9-276D-4033-AEF3-2D0AF9107A39}" type="slidenum">
              <a:rPr lang="en-GB" sz="800" b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‹#›</a:t>
            </a:fld>
            <a:endParaRPr lang="en-GB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8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691" r:id="rId2"/>
    <p:sldLayoutId id="2147483726" r:id="rId3"/>
    <p:sldLayoutId id="2147483717" r:id="rId4"/>
    <p:sldLayoutId id="2147483720" r:id="rId5"/>
    <p:sldLayoutId id="2147483727" r:id="rId6"/>
    <p:sldLayoutId id="2147483745" r:id="rId7"/>
    <p:sldLayoutId id="2147483756" r:id="rId8"/>
    <p:sldLayoutId id="214748375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SzPct val="80000"/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3363" indent="-176213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SzPct val="70000"/>
        <a:buFont typeface=".Hiragino Kaku Gothic Interface W3"/>
        <a:buChar char="◉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344488" indent="-11112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344488" indent="-111125" algn="l" defTabSz="685800" rtl="0" eaLnBrk="1" latinLnBrk="0" hangingPunct="1">
        <a:lnSpc>
          <a:spcPct val="100000"/>
        </a:lnSpc>
        <a:spcBef>
          <a:spcPts val="375"/>
        </a:spcBef>
        <a:buSzPct val="8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344488" indent="-111125" algn="l" defTabSz="685800" rtl="0" eaLnBrk="1" latinLnBrk="0" hangingPunct="1">
        <a:lnSpc>
          <a:spcPct val="100000"/>
        </a:lnSpc>
        <a:spcBef>
          <a:spcPts val="375"/>
        </a:spcBef>
        <a:buSzPct val="8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36">
          <p15:clr>
            <a:srgbClr val="F26B43"/>
          </p15:clr>
        </p15:guide>
        <p15:guide id="3" pos="5568">
          <p15:clr>
            <a:srgbClr val="F26B43"/>
          </p15:clr>
        </p15:guide>
        <p15:guide id="4" pos="192">
          <p15:clr>
            <a:srgbClr val="F26B43"/>
          </p15:clr>
        </p15:guide>
        <p15:guide id="6" orient="horz" pos="204">
          <p15:clr>
            <a:srgbClr val="F26B43"/>
          </p15:clr>
        </p15:guide>
        <p15:guide id="7" orient="horz" pos="564">
          <p15:clr>
            <a:srgbClr val="F26B43"/>
          </p15:clr>
        </p15:guide>
        <p15:guide id="8" pos="2976">
          <p15:clr>
            <a:srgbClr val="F26B43"/>
          </p15:clr>
        </p15:guide>
        <p15:guide id="9" pos="2784">
          <p15:clr>
            <a:srgbClr val="F26B43"/>
          </p15:clr>
        </p15:guide>
        <p15:guide id="10" orient="horz" pos="360">
          <p15:clr>
            <a:srgbClr val="F26B43"/>
          </p15:clr>
        </p15:guide>
        <p15:guide id="11" orient="horz" pos="30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8E83D1-F482-44A6-A69A-EB266E7B08A6}"/>
              </a:ext>
            </a:extLst>
          </p:cNvPr>
          <p:cNvCxnSpPr>
            <a:cxnSpLocks/>
          </p:cNvCxnSpPr>
          <p:nvPr/>
        </p:nvCxnSpPr>
        <p:spPr>
          <a:xfrm>
            <a:off x="1670920" y="2887894"/>
            <a:ext cx="4645742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ED62EA-359A-4A96-B1E9-1F931A8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322" y="257639"/>
            <a:ext cx="7272503" cy="993775"/>
          </a:xfrm>
        </p:spPr>
        <p:txBody>
          <a:bodyPr/>
          <a:lstStyle/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Predicting survival from titanic</a:t>
            </a:r>
            <a:b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b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Dr. Tanushree Mahadani</a:t>
            </a:r>
            <a:endParaRPr lang="en-GB" sz="32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6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D1F1F3-ED3A-4FCD-D0D8-425B98A63A64}"/>
              </a:ext>
            </a:extLst>
          </p:cNvPr>
          <p:cNvSpPr txBox="1"/>
          <p:nvPr/>
        </p:nvSpPr>
        <p:spPr>
          <a:xfrm>
            <a:off x="896676" y="1857541"/>
            <a:ext cx="203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b-NO"/>
            </a:defPPr>
            <a:lvl1pPr>
              <a:defRPr sz="1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           Actual        Predicted</a:t>
            </a:r>
          </a:p>
          <a:p>
            <a:r>
              <a:rPr lang="en-US" dirty="0"/>
              <a:t>0	0	0</a:t>
            </a:r>
          </a:p>
          <a:p>
            <a:r>
              <a:rPr lang="en-US" dirty="0"/>
              <a:t>1	1	1</a:t>
            </a:r>
          </a:p>
          <a:p>
            <a:r>
              <a:rPr lang="en-US" dirty="0"/>
              <a:t>2	0	0</a:t>
            </a:r>
          </a:p>
          <a:p>
            <a:r>
              <a:rPr lang="en-US" dirty="0"/>
              <a:t>3	0	0</a:t>
            </a:r>
          </a:p>
          <a:p>
            <a:r>
              <a:rPr lang="en-US" dirty="0"/>
              <a:t>4	1	1</a:t>
            </a:r>
          </a:p>
          <a:p>
            <a:r>
              <a:rPr lang="en-US" dirty="0"/>
              <a:t>...	...	...</a:t>
            </a:r>
          </a:p>
          <a:p>
            <a:r>
              <a:rPr lang="en-US" dirty="0"/>
              <a:t>413	0	0</a:t>
            </a:r>
          </a:p>
          <a:p>
            <a:r>
              <a:rPr lang="en-US" dirty="0"/>
              <a:t>414	1	1</a:t>
            </a:r>
          </a:p>
          <a:p>
            <a:r>
              <a:rPr lang="en-US" dirty="0"/>
              <a:t>415	0	0</a:t>
            </a:r>
          </a:p>
          <a:p>
            <a:r>
              <a:rPr lang="en-US" dirty="0"/>
              <a:t>416	0	0</a:t>
            </a:r>
          </a:p>
          <a:p>
            <a:r>
              <a:rPr lang="en-US" dirty="0"/>
              <a:t>417	0	0</a:t>
            </a:r>
          </a:p>
          <a:p>
            <a:r>
              <a:rPr lang="en-US" dirty="0"/>
              <a:t>418 rows × 2 columns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56884-1818-E27A-85D4-5243705D22B7}"/>
              </a:ext>
            </a:extLst>
          </p:cNvPr>
          <p:cNvSpPr txBox="1"/>
          <p:nvPr/>
        </p:nvSpPr>
        <p:spPr>
          <a:xfrm>
            <a:off x="4382219" y="1857541"/>
            <a:ext cx="38797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b-NO"/>
            </a:defPPr>
            <a:lvl1pPr>
              <a:defRPr sz="1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Model evaluation</a:t>
            </a:r>
          </a:p>
          <a:p>
            <a:r>
              <a:rPr lang="en-US" dirty="0"/>
              <a:t>Measuring accuracy comparing prediction and real survive</a:t>
            </a:r>
          </a:p>
          <a:p>
            <a:r>
              <a:rPr lang="en-US" dirty="0"/>
              <a:t>print('</a:t>
            </a:r>
            <a:r>
              <a:rPr lang="en-US" dirty="0" err="1"/>
              <a:t>Accurancy</a:t>
            </a:r>
            <a:r>
              <a:rPr lang="en-US" dirty="0"/>
              <a:t>:', </a:t>
            </a:r>
            <a:r>
              <a:rPr lang="en-US" dirty="0" err="1"/>
              <a:t>metrics.accuracy_score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GB" dirty="0" err="1"/>
              <a:t>Accurancy</a:t>
            </a:r>
            <a:r>
              <a:rPr lang="en-GB" dirty="0"/>
              <a:t>: </a:t>
            </a:r>
            <a:r>
              <a:rPr lang="en-GB" sz="1200" b="1" i="1" dirty="0">
                <a:solidFill>
                  <a:schemeClr val="tx1"/>
                </a:solidFill>
              </a:rPr>
              <a:t>0.9497607655502392</a:t>
            </a:r>
          </a:p>
          <a:p>
            <a:endParaRPr lang="fr-FR" dirty="0"/>
          </a:p>
          <a:p>
            <a:r>
              <a:rPr lang="fr-FR" b="1" dirty="0"/>
              <a:t>Confusion matrix</a:t>
            </a:r>
          </a:p>
          <a:p>
            <a:r>
              <a:rPr lang="fr-FR" dirty="0" err="1"/>
              <a:t>conf_mat</a:t>
            </a:r>
            <a:r>
              <a:rPr lang="fr-FR" dirty="0"/>
              <a:t> = </a:t>
            </a:r>
            <a:r>
              <a:rPr lang="fr-FR" dirty="0" err="1"/>
              <a:t>confusion_matrix</a:t>
            </a:r>
            <a:r>
              <a:rPr lang="fr-FR" dirty="0"/>
              <a:t>(</a:t>
            </a:r>
            <a:r>
              <a:rPr lang="fr-FR" dirty="0" err="1"/>
              <a:t>y_test</a:t>
            </a:r>
            <a:r>
              <a:rPr lang="fr-FR" dirty="0"/>
              <a:t>, </a:t>
            </a:r>
            <a:r>
              <a:rPr lang="fr-FR" dirty="0" err="1"/>
              <a:t>y_pred</a:t>
            </a:r>
            <a:r>
              <a:rPr lang="fr-FR" dirty="0"/>
              <a:t>)</a:t>
            </a:r>
          </a:p>
          <a:p>
            <a:r>
              <a:rPr lang="fr-FR" dirty="0" err="1"/>
              <a:t>conf_mat</a:t>
            </a:r>
            <a:endParaRPr lang="fr-FR" dirty="0"/>
          </a:p>
          <a:p>
            <a:endParaRPr lang="fr-FR" dirty="0"/>
          </a:p>
          <a:p>
            <a:r>
              <a:rPr lang="en-US" dirty="0"/>
              <a:t>array([[245, 21], </a:t>
            </a:r>
          </a:p>
          <a:p>
            <a:r>
              <a:rPr lang="en-US" dirty="0"/>
              <a:t>       [ 0, 152]], </a:t>
            </a:r>
            <a:r>
              <a:rPr lang="en-US" dirty="0" err="1"/>
              <a:t>dtype</a:t>
            </a:r>
            <a:r>
              <a:rPr lang="en-US" dirty="0"/>
              <a:t>=int64)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CE573-6587-64EC-92C3-743D4D0409AD}"/>
              </a:ext>
            </a:extLst>
          </p:cNvPr>
          <p:cNvSpPr txBox="1"/>
          <p:nvPr/>
        </p:nvSpPr>
        <p:spPr>
          <a:xfrm>
            <a:off x="777439" y="1114950"/>
            <a:ext cx="472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b-NO"/>
            </a:defPPr>
            <a:lvl1pPr>
              <a:defRPr sz="1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with the prediction</a:t>
            </a:r>
          </a:p>
          <a:p>
            <a:r>
              <a:rPr lang="en-US" dirty="0" err="1"/>
              <a:t>pd.DataFrame</a:t>
            </a:r>
            <a:r>
              <a:rPr lang="en-US" dirty="0"/>
              <a:t>({'Actual': </a:t>
            </a:r>
            <a:r>
              <a:rPr lang="en-US" dirty="0" err="1"/>
              <a:t>y_test</a:t>
            </a:r>
            <a:r>
              <a:rPr lang="en-US" dirty="0"/>
              <a:t>, 'Predicted':</a:t>
            </a:r>
            <a:r>
              <a:rPr lang="en-US" dirty="0" err="1"/>
              <a:t>y_pred</a:t>
            </a:r>
            <a:r>
              <a:rPr lang="en-US" dirty="0"/>
              <a:t>})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F90220-4563-62F3-3ED0-AD896919CEEA}"/>
              </a:ext>
            </a:extLst>
          </p:cNvPr>
          <p:cNvSpPr/>
          <p:nvPr/>
        </p:nvSpPr>
        <p:spPr>
          <a:xfrm>
            <a:off x="3468806" y="2667173"/>
            <a:ext cx="373283" cy="236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49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4FAFCF-A3C7-D3FE-4930-319D7CCFBCDD}"/>
              </a:ext>
            </a:extLst>
          </p:cNvPr>
          <p:cNvSpPr txBox="1"/>
          <p:nvPr/>
        </p:nvSpPr>
        <p:spPr>
          <a:xfrm>
            <a:off x="937490" y="1334273"/>
            <a:ext cx="7269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b-NO"/>
            </a:defPPr>
            <a:lvl1pPr>
              <a:defRPr sz="1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i="1" dirty="0"/>
              <a:t>Concatenate </a:t>
            </a:r>
            <a:r>
              <a:rPr lang="en-US" b="1" i="1" dirty="0" err="1"/>
              <a:t>train_data</a:t>
            </a:r>
            <a:r>
              <a:rPr lang="en-US" b="1" i="1" dirty="0"/>
              <a:t> and </a:t>
            </a:r>
            <a:r>
              <a:rPr lang="en-US" b="1" i="1" dirty="0" err="1"/>
              <a:t>test_data</a:t>
            </a:r>
            <a:r>
              <a:rPr lang="en-US" b="1" i="1" dirty="0"/>
              <a:t> along the rows (axis=0)</a:t>
            </a:r>
          </a:p>
          <a:p>
            <a:r>
              <a:rPr lang="en-US" dirty="0" err="1"/>
              <a:t>concatenated_data</a:t>
            </a:r>
            <a:r>
              <a:rPr lang="en-US" dirty="0"/>
              <a:t> = </a:t>
            </a:r>
            <a:r>
              <a:rPr lang="en-US" dirty="0" err="1"/>
              <a:t>pd.concat</a:t>
            </a:r>
            <a:r>
              <a:rPr lang="en-US" dirty="0"/>
              <a:t>([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], axis=0)</a:t>
            </a:r>
          </a:p>
          <a:p>
            <a:endParaRPr lang="en-US" dirty="0"/>
          </a:p>
          <a:p>
            <a:r>
              <a:rPr lang="en-GB" b="1" i="1" dirty="0"/>
              <a:t>Split our data into independent and target variables</a:t>
            </a:r>
          </a:p>
          <a:p>
            <a:r>
              <a:rPr lang="en-GB" dirty="0"/>
              <a:t>X = </a:t>
            </a:r>
            <a:r>
              <a:rPr lang="en-GB" dirty="0" err="1"/>
              <a:t>concatenated_data</a:t>
            </a:r>
            <a:r>
              <a:rPr lang="en-GB" dirty="0"/>
              <a:t>[['</a:t>
            </a:r>
            <a:r>
              <a:rPr lang="en-GB" dirty="0" err="1"/>
              <a:t>Pclass</a:t>
            </a:r>
            <a:r>
              <a:rPr lang="en-GB" dirty="0"/>
              <a:t>','</a:t>
            </a:r>
            <a:r>
              <a:rPr lang="en-GB" dirty="0" err="1"/>
              <a:t>Sex','Age','Fare</a:t>
            </a:r>
            <a:r>
              <a:rPr lang="en-GB" dirty="0"/>
              <a:t>']]</a:t>
            </a:r>
          </a:p>
          <a:p>
            <a:r>
              <a:rPr lang="en-GB" dirty="0"/>
              <a:t>y = </a:t>
            </a:r>
            <a:r>
              <a:rPr lang="en-GB" dirty="0" err="1"/>
              <a:t>concatenated_data</a:t>
            </a:r>
            <a:r>
              <a:rPr lang="en-GB" dirty="0"/>
              <a:t>['Survived’]</a:t>
            </a:r>
          </a:p>
          <a:p>
            <a:endParaRPr lang="en-GB" dirty="0"/>
          </a:p>
          <a:p>
            <a:r>
              <a:rPr lang="en-US" b="1" i="1" dirty="0"/>
              <a:t>Split our data into 70% for training, 30% for testing</a:t>
            </a:r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=0.30, </a:t>
            </a:r>
            <a:r>
              <a:rPr lang="en-US" dirty="0" err="1"/>
              <a:t>random_state</a:t>
            </a:r>
            <a:r>
              <a:rPr lang="en-US" dirty="0"/>
              <a:t>=32)</a:t>
            </a:r>
          </a:p>
          <a:p>
            <a:endParaRPr lang="en-US" b="1" i="1" dirty="0"/>
          </a:p>
          <a:p>
            <a:r>
              <a:rPr lang="en-US" b="1" i="1" dirty="0"/>
              <a:t>Standard scaling</a:t>
            </a:r>
          </a:p>
          <a:p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scaler.fit_transform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 err="1"/>
              <a:t>X_test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490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C46C40-49E8-0B72-3517-4F3F1F423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886371"/>
              </p:ext>
            </p:extLst>
          </p:nvPr>
        </p:nvGraphicFramePr>
        <p:xfrm>
          <a:off x="1478932" y="2660800"/>
          <a:ext cx="64051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51">
                  <a:extLst>
                    <a:ext uri="{9D8B030D-6E8A-4147-A177-3AD203B41FA5}">
                      <a16:colId xmlns:a16="http://schemas.microsoft.com/office/drawing/2014/main" val="3245945072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3699550508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2268456088"/>
                    </a:ext>
                  </a:extLst>
                </a:gridCol>
              </a:tblGrid>
              <a:tr h="22413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200" b="1" dirty="0" err="1"/>
                        <a:t>DecisionTreeClassifier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1498"/>
                  </a:ext>
                </a:extLst>
              </a:tr>
              <a:tr h="224136">
                <a:tc>
                  <a:txBody>
                    <a:bodyPr/>
                    <a:lstStyle/>
                    <a:p>
                      <a:r>
                        <a:rPr lang="it-IT" sz="1200" dirty="0"/>
                        <a:t>Accurancy(gini):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0.784688995215311</a:t>
                      </a:r>
                      <a:r>
                        <a:rPr lang="it-IT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t-IT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i="1" dirty="0">
                          <a:solidFill>
                            <a:schemeClr val="tx1"/>
                          </a:solidFill>
                        </a:rPr>
                        <a:t>0.8498727735368957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994"/>
                  </a:ext>
                </a:extLst>
              </a:tr>
              <a:tr h="224136">
                <a:tc>
                  <a:txBody>
                    <a:bodyPr/>
                    <a:lstStyle/>
                    <a:p>
                      <a:r>
                        <a:rPr lang="it-IT" sz="1200" dirty="0"/>
                        <a:t>Accurancy(entropy):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0.7464114832535885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>
                          <a:solidFill>
                            <a:schemeClr val="tx1"/>
                          </a:solidFill>
                        </a:rPr>
                        <a:t>0.8295165394402035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5266"/>
                  </a:ext>
                </a:extLst>
              </a:tr>
              <a:tr h="224136">
                <a:tc>
                  <a:txBody>
                    <a:bodyPr/>
                    <a:lstStyle/>
                    <a:p>
                      <a:r>
                        <a:rPr lang="it-IT" sz="1200" dirty="0"/>
                        <a:t>Accurancy(depth):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0.9760765550239234</a:t>
                      </a:r>
                      <a:endParaRPr lang="it-IT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>
                          <a:solidFill>
                            <a:schemeClr val="tx1"/>
                          </a:solidFill>
                        </a:rPr>
                        <a:t>0.8676844783715013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6297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3F5E796-46FF-044A-9F44-40973AF9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61751"/>
              </p:ext>
            </p:extLst>
          </p:nvPr>
        </p:nvGraphicFramePr>
        <p:xfrm>
          <a:off x="1478932" y="1830052"/>
          <a:ext cx="640515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51">
                  <a:extLst>
                    <a:ext uri="{9D8B030D-6E8A-4147-A177-3AD203B41FA5}">
                      <a16:colId xmlns:a16="http://schemas.microsoft.com/office/drawing/2014/main" val="3245945072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3699550508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2268456088"/>
                    </a:ext>
                  </a:extLst>
                </a:gridCol>
              </a:tblGrid>
              <a:tr h="20568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200" b="1" dirty="0" err="1"/>
                        <a:t>From</a:t>
                      </a:r>
                      <a:r>
                        <a:rPr lang="fr-FR" sz="1200" b="1" dirty="0"/>
                        <a:t>  k-</a:t>
                      </a:r>
                      <a:r>
                        <a:rPr lang="fr-FR" sz="1200" b="1" dirty="0" err="1"/>
                        <a:t>Nearest</a:t>
                      </a:r>
                      <a:r>
                        <a:rPr lang="fr-FR" sz="1200" b="1" dirty="0"/>
                        <a:t> Neighbors (</a:t>
                      </a:r>
                      <a:r>
                        <a:rPr lang="fr-FR" sz="1200" b="1" dirty="0" err="1"/>
                        <a:t>Knn</a:t>
                      </a:r>
                      <a:r>
                        <a:rPr lang="fr-FR" sz="1200" b="1" dirty="0"/>
                        <a:t>)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1498"/>
                  </a:ext>
                </a:extLst>
              </a:tr>
              <a:tr h="141021">
                <a:tc>
                  <a:txBody>
                    <a:bodyPr/>
                    <a:lstStyle/>
                    <a:p>
                      <a:r>
                        <a:rPr lang="en-GB" sz="1200" dirty="0" err="1"/>
                        <a:t>Accurancy</a:t>
                      </a:r>
                      <a:r>
                        <a:rPr lang="en-GB" sz="1200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0.7535885167464115</a:t>
                      </a:r>
                      <a:endParaRPr lang="en-GB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i="1" dirty="0">
                          <a:solidFill>
                            <a:schemeClr val="tx1"/>
                          </a:solidFill>
                        </a:rPr>
                        <a:t>0.8498727735368957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99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BCF9B05-3B1F-821C-2411-362B36B6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85762"/>
              </p:ext>
            </p:extLst>
          </p:nvPr>
        </p:nvGraphicFramePr>
        <p:xfrm>
          <a:off x="1478932" y="1001170"/>
          <a:ext cx="64082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51">
                  <a:extLst>
                    <a:ext uri="{9D8B030D-6E8A-4147-A177-3AD203B41FA5}">
                      <a16:colId xmlns:a16="http://schemas.microsoft.com/office/drawing/2014/main" val="3245945072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3699550508"/>
                    </a:ext>
                  </a:extLst>
                </a:gridCol>
                <a:gridCol w="2138102">
                  <a:extLst>
                    <a:ext uri="{9D8B030D-6E8A-4147-A177-3AD203B41FA5}">
                      <a16:colId xmlns:a16="http://schemas.microsoft.com/office/drawing/2014/main" val="2268456088"/>
                    </a:ext>
                  </a:extLst>
                </a:gridCol>
              </a:tblGrid>
              <a:tr h="375140">
                <a:tc>
                  <a:txBody>
                    <a:bodyPr/>
                    <a:lstStyle/>
                    <a:p>
                      <a:r>
                        <a:rPr lang="pt-BR" sz="1200" b="1" dirty="0"/>
                        <a:t>Naive bayes model(Gaussian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1498"/>
                  </a:ext>
                </a:extLst>
              </a:tr>
              <a:tr h="225084">
                <a:tc>
                  <a:txBody>
                    <a:bodyPr/>
                    <a:lstStyle/>
                    <a:p>
                      <a:r>
                        <a:rPr lang="en-GB" sz="1200" dirty="0" err="1"/>
                        <a:t>Accurancy</a:t>
                      </a:r>
                      <a:r>
                        <a:rPr lang="en-GB" sz="1200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0.9497607655502392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0.8473282442748091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9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0555F5F-1472-DE9B-9053-A2FB80B6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99427"/>
              </p:ext>
            </p:extLst>
          </p:nvPr>
        </p:nvGraphicFramePr>
        <p:xfrm>
          <a:off x="1478932" y="3857308"/>
          <a:ext cx="640515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51">
                  <a:extLst>
                    <a:ext uri="{9D8B030D-6E8A-4147-A177-3AD203B41FA5}">
                      <a16:colId xmlns:a16="http://schemas.microsoft.com/office/drawing/2014/main" val="3245945072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3699550508"/>
                    </a:ext>
                  </a:extLst>
                </a:gridCol>
                <a:gridCol w="2135051">
                  <a:extLst>
                    <a:ext uri="{9D8B030D-6E8A-4147-A177-3AD203B41FA5}">
                      <a16:colId xmlns:a16="http://schemas.microsoft.com/office/drawing/2014/main" val="2268456088"/>
                    </a:ext>
                  </a:extLst>
                </a:gridCol>
              </a:tblGrid>
              <a:tr h="21108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Bef>
                          <a:spcPts val="600"/>
                        </a:spcBef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Bef>
                          <a:spcPts val="600"/>
                        </a:spcBef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1498"/>
                  </a:ext>
                </a:extLst>
              </a:tr>
              <a:tr h="21108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Accurancy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(Linear Kernel):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0.8727735368956743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994"/>
                  </a:ext>
                </a:extLst>
              </a:tr>
              <a:tr h="21108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Accurancy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(Sigmoid Kernel):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0.7440191387559809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0.727735368956743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5266"/>
                  </a:ext>
                </a:extLst>
              </a:tr>
              <a:tr h="211089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Accurancy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(RBF Kernel):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0.9688995215311005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GB" sz="1200" b="1" i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0.8676844783715013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6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7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50C8-2BC8-916A-6ED6-1CD12EDC29BD}"/>
              </a:ext>
            </a:extLst>
          </p:cNvPr>
          <p:cNvSpPr txBox="1">
            <a:spLocks/>
          </p:cNvSpPr>
          <p:nvPr/>
        </p:nvSpPr>
        <p:spPr>
          <a:xfrm>
            <a:off x="878720" y="2223599"/>
            <a:ext cx="6860957" cy="9937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Thank You</a:t>
            </a:r>
            <a:endParaRPr lang="en-GB" sz="32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4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4E9F3-6C34-5E78-6D2F-0F996014F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36.0% of the passengers survived the Titanic crash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The survival rate for females was higher than that for males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The highest survival rate was observed in the Children group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The highest death rate was found in the Young Age group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The highest number of deaths occurred in </a:t>
            </a:r>
            <a:r>
              <a:rPr lang="en-US" sz="1400" dirty="0" err="1">
                <a:solidFill>
                  <a:schemeClr val="tx1"/>
                </a:solidFill>
              </a:rPr>
              <a:t>Pclass</a:t>
            </a:r>
            <a:r>
              <a:rPr lang="en-US" sz="1400" dirty="0">
                <a:solidFill>
                  <a:schemeClr val="tx1"/>
                </a:solidFill>
              </a:rPr>
              <a:t> = 3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The lowest number of deaths occurred in </a:t>
            </a:r>
            <a:r>
              <a:rPr lang="en-US" sz="1400" dirty="0" err="1">
                <a:solidFill>
                  <a:schemeClr val="tx1"/>
                </a:solidFill>
              </a:rPr>
              <a:t>Pclass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>
                <a:solidFill>
                  <a:schemeClr val="tx1"/>
                </a:solidFill>
              </a:rPr>
              <a:t>= 1</a:t>
            </a:r>
            <a:endParaRPr lang="en-US" sz="1400" dirty="0">
              <a:solidFill>
                <a:schemeClr val="tx1"/>
              </a:solidFill>
            </a:endParaRPr>
          </a:p>
          <a:p>
            <a:pPr algn="just"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9147AD-0A3F-E4E9-87AF-7C1757BC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4971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871162"/>
                </a:solidFill>
                <a:latin typeface="+mj-lt"/>
                <a:ea typeface="+mj-ea"/>
                <a:cs typeface="+mj-cs"/>
              </a:rPr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53B844-C50E-4366-17A6-BBEFF6B2ADBB}"/>
              </a:ext>
            </a:extLst>
          </p:cNvPr>
          <p:cNvSpPr txBox="1"/>
          <p:nvPr/>
        </p:nvSpPr>
        <p:spPr>
          <a:xfrm>
            <a:off x="420013" y="952405"/>
            <a:ext cx="4474132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import </a:t>
            </a:r>
            <a:r>
              <a:rPr lang="en-GB" sz="1200" dirty="0" err="1"/>
              <a:t>numpy</a:t>
            </a:r>
            <a:r>
              <a:rPr lang="en-GB" sz="1200" dirty="0"/>
              <a:t> as np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import </a:t>
            </a:r>
            <a:r>
              <a:rPr lang="en-GB" sz="1200" dirty="0" err="1"/>
              <a:t>matplotlib.pyplot</a:t>
            </a:r>
            <a:r>
              <a:rPr lang="en-GB" sz="1200" dirty="0"/>
              <a:t> as </a:t>
            </a:r>
            <a:r>
              <a:rPr lang="en-GB" sz="1200" dirty="0" err="1"/>
              <a:t>plt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import pandas as pd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import seaborn as </a:t>
            </a:r>
            <a:r>
              <a:rPr lang="en-GB" sz="1200" dirty="0" err="1"/>
              <a:t>sns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sklearn.naive_bayes</a:t>
            </a:r>
            <a:r>
              <a:rPr lang="en-GB" sz="1200" dirty="0"/>
              <a:t> import </a:t>
            </a:r>
            <a:r>
              <a:rPr lang="en-GB" sz="1200" dirty="0" err="1"/>
              <a:t>GaussianNB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sklearn.model_selection</a:t>
            </a:r>
            <a:r>
              <a:rPr lang="en-GB" sz="1200" dirty="0"/>
              <a:t> import </a:t>
            </a:r>
            <a:r>
              <a:rPr lang="en-GB" sz="1200" dirty="0" err="1"/>
              <a:t>train_test_split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</a:t>
            </a:r>
            <a:r>
              <a:rPr lang="en-GB" sz="1200" dirty="0"/>
              <a:t> import metrics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sklearn.metrics</a:t>
            </a:r>
            <a:r>
              <a:rPr lang="en-GB" sz="1200" dirty="0"/>
              <a:t> import </a:t>
            </a:r>
            <a:r>
              <a:rPr lang="en-GB" sz="1200" dirty="0" err="1"/>
              <a:t>confusion_matrix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sklearn.preprocessing</a:t>
            </a:r>
            <a:r>
              <a:rPr lang="en-GB" sz="1200" dirty="0"/>
              <a:t> import </a:t>
            </a:r>
            <a:r>
              <a:rPr lang="en-GB" sz="1200" dirty="0" err="1"/>
              <a:t>StandardScaler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sklearn.linear_model</a:t>
            </a:r>
            <a:r>
              <a:rPr lang="en-GB" sz="1200" dirty="0"/>
              <a:t> import </a:t>
            </a:r>
            <a:r>
              <a:rPr lang="en-GB" sz="1200" dirty="0" err="1"/>
              <a:t>LogisticRegression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</a:t>
            </a:r>
            <a:r>
              <a:rPr lang="en-GB" sz="1200" dirty="0"/>
              <a:t> import preprocessing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sklearn.neighbors</a:t>
            </a:r>
            <a:r>
              <a:rPr lang="en-GB" sz="1200" dirty="0"/>
              <a:t> import </a:t>
            </a:r>
            <a:r>
              <a:rPr lang="en-GB" sz="1200" dirty="0" err="1"/>
              <a:t>KNeighborsClassifier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sklearn.tree</a:t>
            </a:r>
            <a:r>
              <a:rPr lang="en-GB" sz="1200" dirty="0"/>
              <a:t> import </a:t>
            </a:r>
            <a:r>
              <a:rPr lang="en-GB" sz="1200" dirty="0" err="1"/>
              <a:t>DecisionTreeClassifier</a:t>
            </a:r>
            <a:endParaRPr lang="en-GB" sz="12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1200" dirty="0"/>
              <a:t>from </a:t>
            </a:r>
            <a:r>
              <a:rPr lang="en-GB" sz="1200" dirty="0" err="1"/>
              <a:t>sklearn</a:t>
            </a:r>
            <a:r>
              <a:rPr lang="en-GB" sz="1200" dirty="0"/>
              <a:t> import </a:t>
            </a:r>
            <a:r>
              <a:rPr lang="en-GB" sz="1200" dirty="0" err="1"/>
              <a:t>svm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9883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C05E68-9E91-A315-E0AF-DCA02857B3F4}"/>
              </a:ext>
            </a:extLst>
          </p:cNvPr>
          <p:cNvSpPr txBox="1"/>
          <p:nvPr/>
        </p:nvSpPr>
        <p:spPr>
          <a:xfrm>
            <a:off x="420013" y="952405"/>
            <a:ext cx="3949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train_data =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('train.csv')</a:t>
            </a:r>
          </a:p>
          <a:p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test_data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('test.csv')</a:t>
            </a:r>
          </a:p>
          <a:p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gender_data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('gender_submission.csv')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3B899-9B01-5FCF-A3DA-A68BC3D231F6}"/>
              </a:ext>
            </a:extLst>
          </p:cNvPr>
          <p:cNvSpPr txBox="1"/>
          <p:nvPr/>
        </p:nvSpPr>
        <p:spPr>
          <a:xfrm>
            <a:off x="808584" y="1665284"/>
            <a:ext cx="139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train data</a:t>
            </a:r>
            <a:endParaRPr lang="en-GB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C3A62-A6C8-7545-7EB6-3DE4D8D4BA68}"/>
              </a:ext>
            </a:extLst>
          </p:cNvPr>
          <p:cNvSpPr txBox="1"/>
          <p:nvPr/>
        </p:nvSpPr>
        <p:spPr>
          <a:xfrm>
            <a:off x="420013" y="2003838"/>
            <a:ext cx="2955637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&lt;class '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pandas.core.frame.DataFrame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'&gt;</a:t>
            </a:r>
          </a:p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RangeIndex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891 entries, 0 to 890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Data columns (total 12 columns):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#   Column       Non-Null Count 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---  ------       --------------  -----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0  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PassengerId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 891 non-null    int64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1   Survived        891 non-null    int64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2  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Pclass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          891 non-null    int64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3   Name            891 non-null    object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4   Sex               891 non-null    object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0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   Age              714 non-null    float64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6  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SibSp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          891 non-null    int64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7   Parch           891 non-null    int64 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8   Ticket           891 non-null    object 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9   Fare             891 non-null    float64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0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  Cabin         204 non-null     object </a:t>
            </a:r>
          </a:p>
          <a:p>
            <a:r>
              <a:rPr lang="en-GB" sz="10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11  </a:t>
            </a:r>
            <a:r>
              <a:rPr lang="en-GB" sz="1000" dirty="0" err="1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Embarke</a:t>
            </a:r>
            <a:r>
              <a:rPr lang="en-GB" sz="1000" dirty="0"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889 non-null      object </a:t>
            </a:r>
          </a:p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dtypes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float64(2), int64(5), object(5)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memory usage: 83.7+ KB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3F442-827B-F9B2-A58B-B9951D434B6C}"/>
              </a:ext>
            </a:extLst>
          </p:cNvPr>
          <p:cNvSpPr txBox="1"/>
          <p:nvPr/>
        </p:nvSpPr>
        <p:spPr>
          <a:xfrm>
            <a:off x="3319140" y="1665284"/>
            <a:ext cx="147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kern="0" dirty="0">
                <a:solidFill>
                  <a:schemeClr val="accent6">
                    <a:lumMod val="75000"/>
                  </a:schemeClr>
                </a:solidFill>
                <a:ea typeface="+mj-ea"/>
                <a:cs typeface="+mj-cs"/>
              </a:rPr>
              <a:t>M</a:t>
            </a: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issing</a:t>
            </a: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 values</a:t>
            </a:r>
            <a:endParaRPr lang="en-GB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BEE26-2CD3-340C-118A-C078ECFA6923}"/>
              </a:ext>
            </a:extLst>
          </p:cNvPr>
          <p:cNvSpPr txBox="1"/>
          <p:nvPr/>
        </p:nvSpPr>
        <p:spPr>
          <a:xfrm>
            <a:off x="3366257" y="1969941"/>
            <a:ext cx="171796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b-NO"/>
            </a:defPPr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PassengerId</a:t>
            </a:r>
            <a:r>
              <a:rPr lang="en-US" dirty="0"/>
              <a:t>      0</a:t>
            </a:r>
          </a:p>
          <a:p>
            <a:r>
              <a:rPr lang="en-US" dirty="0"/>
              <a:t>Survived            0</a:t>
            </a:r>
          </a:p>
          <a:p>
            <a:r>
              <a:rPr lang="en-US" dirty="0" err="1"/>
              <a:t>Pclass</a:t>
            </a:r>
            <a:r>
              <a:rPr lang="en-US" dirty="0"/>
              <a:t>               0</a:t>
            </a:r>
          </a:p>
          <a:p>
            <a:r>
              <a:rPr lang="en-US" dirty="0"/>
              <a:t>Name                0</a:t>
            </a:r>
          </a:p>
          <a:p>
            <a:r>
              <a:rPr lang="en-US" dirty="0"/>
              <a:t>Sex                   0</a:t>
            </a:r>
          </a:p>
          <a:p>
            <a:r>
              <a:rPr lang="en-US" dirty="0">
                <a:highlight>
                  <a:srgbClr val="FF00FF"/>
                </a:highlight>
              </a:rPr>
              <a:t>Age                177</a:t>
            </a:r>
          </a:p>
          <a:p>
            <a:r>
              <a:rPr lang="en-US" dirty="0" err="1"/>
              <a:t>SibSp</a:t>
            </a:r>
            <a:r>
              <a:rPr lang="en-US" dirty="0"/>
              <a:t>               0</a:t>
            </a:r>
          </a:p>
          <a:p>
            <a:r>
              <a:rPr lang="en-US" dirty="0"/>
              <a:t>Parch               0</a:t>
            </a:r>
          </a:p>
          <a:p>
            <a:r>
              <a:rPr lang="en-US" dirty="0"/>
              <a:t>Ticket               0</a:t>
            </a:r>
          </a:p>
          <a:p>
            <a:r>
              <a:rPr lang="en-US" dirty="0"/>
              <a:t>Fare                 0</a:t>
            </a:r>
          </a:p>
          <a:p>
            <a:r>
              <a:rPr lang="en-US" dirty="0">
                <a:highlight>
                  <a:srgbClr val="FF00FF"/>
                </a:highlight>
              </a:rPr>
              <a:t>Cabin             687</a:t>
            </a:r>
          </a:p>
          <a:p>
            <a:r>
              <a:rPr lang="en-US" dirty="0">
                <a:highlight>
                  <a:srgbClr val="FF00FF"/>
                </a:highlight>
              </a:rPr>
              <a:t>Embarked         2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10616-ACBF-3BF2-E193-503AC8C8A53C}"/>
              </a:ext>
            </a:extLst>
          </p:cNvPr>
          <p:cNvSpPr txBox="1"/>
          <p:nvPr/>
        </p:nvSpPr>
        <p:spPr>
          <a:xfrm>
            <a:off x="5715386" y="1665284"/>
            <a:ext cx="190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kern="0" dirty="0">
                <a:solidFill>
                  <a:schemeClr val="accent6">
                    <a:lumMod val="75000"/>
                  </a:schemeClr>
                </a:solidFill>
                <a:ea typeface="+mj-ea"/>
                <a:cs typeface="+mj-cs"/>
              </a:rPr>
              <a:t>Data Cleaning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2E62D-BBB2-2C43-2CB0-A3CACE0A61F3}"/>
              </a:ext>
            </a:extLst>
          </p:cNvPr>
          <p:cNvSpPr txBox="1"/>
          <p:nvPr/>
        </p:nvSpPr>
        <p:spPr>
          <a:xfrm>
            <a:off x="5201779" y="1976717"/>
            <a:ext cx="31178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b-NO"/>
            </a:defPPr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Replace missing values in Age with median</a:t>
            </a:r>
          </a:p>
          <a:p>
            <a:r>
              <a:rPr lang="en-GB" dirty="0"/>
              <a:t>train_data['Age'] =train_data['Age'].fillna(train_data['Age'].median())</a:t>
            </a:r>
          </a:p>
          <a:p>
            <a:endParaRPr lang="en-US" dirty="0"/>
          </a:p>
          <a:p>
            <a:r>
              <a:rPr lang="en-US" dirty="0"/>
              <a:t>Replace missing values in Cabin with mode</a:t>
            </a:r>
          </a:p>
          <a:p>
            <a:r>
              <a:rPr lang="en-US" dirty="0" err="1"/>
              <a:t>train_data</a:t>
            </a:r>
            <a:r>
              <a:rPr lang="en-US" dirty="0"/>
              <a:t>['Cabin'].</a:t>
            </a:r>
            <a:r>
              <a:rPr lang="en-US" dirty="0" err="1"/>
              <a:t>fillna</a:t>
            </a:r>
            <a:r>
              <a:rPr lang="en-US" dirty="0"/>
              <a:t>(mode, 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endParaRPr lang="en-US" dirty="0"/>
          </a:p>
          <a:p>
            <a:r>
              <a:rPr lang="en-GB" dirty="0"/>
              <a:t>Replace missing values in Embarked with mode</a:t>
            </a:r>
          </a:p>
          <a:p>
            <a:r>
              <a:rPr lang="en-GB" dirty="0"/>
              <a:t>train_data['Embarked'].fillna(mode, </a:t>
            </a:r>
            <a:r>
              <a:rPr lang="en-GB" dirty="0" err="1"/>
              <a:t>inplace</a:t>
            </a:r>
            <a:r>
              <a:rPr lang="en-GB" dirty="0"/>
              <a:t>=True)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F831A94-1F50-91DA-A8AB-17E2FD9E2967}"/>
              </a:ext>
            </a:extLst>
          </p:cNvPr>
          <p:cNvSpPr/>
          <p:nvPr/>
        </p:nvSpPr>
        <p:spPr>
          <a:xfrm>
            <a:off x="4606725" y="2678118"/>
            <a:ext cx="373283" cy="236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94864A-CFCB-B350-ABCA-42BB04F0BEBE}"/>
              </a:ext>
            </a:extLst>
          </p:cNvPr>
          <p:cNvSpPr/>
          <p:nvPr/>
        </p:nvSpPr>
        <p:spPr>
          <a:xfrm>
            <a:off x="2790504" y="2678118"/>
            <a:ext cx="373283" cy="236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5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3F05909-4499-12B4-EE0A-B29029F0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13" y="1033826"/>
            <a:ext cx="3333584" cy="2522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2B5000-B1D9-B109-5732-F1718A002EED}"/>
              </a:ext>
            </a:extLst>
          </p:cNvPr>
          <p:cNvSpPr txBox="1"/>
          <p:nvPr/>
        </p:nvSpPr>
        <p:spPr>
          <a:xfrm>
            <a:off x="762079" y="3531224"/>
            <a:ext cx="29342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found that only 36.0% of the passengers survived the crash, with significant differences in survival rates among different passenger classes, genders, and age groups.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E1E5B0-6129-3B0F-0FD3-19EB27DF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540" y="1034757"/>
            <a:ext cx="3333584" cy="25398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6E4306-1448-E502-2D8E-0A7C098A1B9A}"/>
              </a:ext>
            </a:extLst>
          </p:cNvPr>
          <p:cNvSpPr txBox="1"/>
          <p:nvPr/>
        </p:nvSpPr>
        <p:spPr>
          <a:xfrm>
            <a:off x="4144742" y="3531224"/>
            <a:ext cx="4620435" cy="1477328"/>
          </a:xfrm>
          <a:prstGeom prst="rect">
            <a:avLst/>
          </a:prstGeom>
          <a:noFill/>
        </p:spPr>
        <p:txBody>
          <a:bodyPr wrap="square" lIns="90000" tIns="0" bIns="0">
            <a:spAutoFit/>
          </a:bodyPr>
          <a:lstStyle>
            <a:defPPr>
              <a:defRPr lang="nb-NO"/>
            </a:defPPr>
            <a:lvl1pPr algn="just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 dirty="0"/>
              <a:t>Survived rate for Male</a:t>
            </a:r>
          </a:p>
          <a:p>
            <a:r>
              <a:rPr lang="en-GB" dirty="0"/>
              <a:t>men = </a:t>
            </a:r>
            <a:r>
              <a:rPr lang="en-GB" dirty="0" err="1"/>
              <a:t>train_data.loc</a:t>
            </a:r>
            <a:r>
              <a:rPr lang="en-GB" dirty="0"/>
              <a:t>[</a:t>
            </a:r>
            <a:r>
              <a:rPr lang="en-GB" dirty="0" err="1"/>
              <a:t>train_data.Sex</a:t>
            </a:r>
            <a:r>
              <a:rPr lang="en-GB" dirty="0"/>
              <a:t> == 'male']["Survived"]</a:t>
            </a:r>
          </a:p>
          <a:p>
            <a:r>
              <a:rPr lang="en-GB" dirty="0" err="1"/>
              <a:t>rate_men</a:t>
            </a:r>
            <a:r>
              <a:rPr lang="en-GB" dirty="0"/>
              <a:t> = sum(men)/</a:t>
            </a:r>
            <a:r>
              <a:rPr lang="en-GB" dirty="0" err="1"/>
              <a:t>len</a:t>
            </a:r>
            <a:r>
              <a:rPr lang="en-GB" dirty="0"/>
              <a:t>(men)*100</a:t>
            </a:r>
          </a:p>
          <a:p>
            <a:r>
              <a:rPr lang="en-US" dirty="0"/>
              <a:t>% of men who survived: </a:t>
            </a:r>
            <a:r>
              <a:rPr lang="en-US" b="1" i="1" dirty="0"/>
              <a:t>18.890814558058924</a:t>
            </a:r>
          </a:p>
          <a:p>
            <a:r>
              <a:rPr lang="en-GB" b="1" dirty="0"/>
              <a:t>Survived rate for Female</a:t>
            </a:r>
          </a:p>
          <a:p>
            <a:r>
              <a:rPr lang="en-GB" dirty="0"/>
              <a:t>women = </a:t>
            </a:r>
            <a:r>
              <a:rPr lang="en-GB" dirty="0" err="1"/>
              <a:t>train_data.loc</a:t>
            </a:r>
            <a:r>
              <a:rPr lang="en-GB" dirty="0"/>
              <a:t>[</a:t>
            </a:r>
            <a:r>
              <a:rPr lang="en-GB" dirty="0" err="1"/>
              <a:t>train_data.Sex</a:t>
            </a:r>
            <a:r>
              <a:rPr lang="en-GB" dirty="0"/>
              <a:t> == 'female']["Survived"]</a:t>
            </a:r>
          </a:p>
          <a:p>
            <a:r>
              <a:rPr lang="en-GB" dirty="0" err="1"/>
              <a:t>rate_women</a:t>
            </a:r>
            <a:r>
              <a:rPr lang="en-GB" dirty="0"/>
              <a:t> = sum(women)/</a:t>
            </a:r>
            <a:r>
              <a:rPr lang="en-GB" dirty="0" err="1"/>
              <a:t>len</a:t>
            </a:r>
            <a:r>
              <a:rPr lang="en-GB" dirty="0"/>
              <a:t>(women)*100</a:t>
            </a:r>
          </a:p>
          <a:p>
            <a:r>
              <a:rPr lang="en-US" dirty="0"/>
              <a:t>% of women who survived: </a:t>
            </a:r>
            <a:r>
              <a:rPr lang="en-US" b="1" i="1" dirty="0"/>
              <a:t>74.20382165605095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413442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ABF3E0-03FA-03FA-62CA-7CC76A3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32" y="1013302"/>
            <a:ext cx="3724995" cy="2968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E67D1-8B51-417D-ACCE-311182155A14}"/>
              </a:ext>
            </a:extLst>
          </p:cNvPr>
          <p:cNvSpPr txBox="1"/>
          <p:nvPr/>
        </p:nvSpPr>
        <p:spPr>
          <a:xfrm>
            <a:off x="1016819" y="4072977"/>
            <a:ext cx="7449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highest death Group - Young Age (16 to 30 Years)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highest survival Group – Children (&lt;15 Years)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F16B8-7B50-DE70-4D3B-F2FC9268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5" y="1013302"/>
            <a:ext cx="3735445" cy="29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91A52B-21C3-A34C-9C73-BA841C2B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2" y="1230331"/>
            <a:ext cx="3252875" cy="246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C1E2F-ECBD-7735-F8D5-2443EC30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04" y="1187216"/>
            <a:ext cx="3252875" cy="2478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A758E-334C-8B3D-C6B5-1F6518F79FB7}"/>
              </a:ext>
            </a:extLst>
          </p:cNvPr>
          <p:cNvSpPr txBox="1"/>
          <p:nvPr/>
        </p:nvSpPr>
        <p:spPr>
          <a:xfrm>
            <a:off x="949054" y="3802395"/>
            <a:ext cx="4302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least deaths occurred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Pclass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 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highest number of deaths occurred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Pclass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2679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272E1E-832C-E9F2-4CFE-C4B58C2C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94" y="1123977"/>
            <a:ext cx="7503879" cy="2895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9E031-2AEF-0079-1948-E127D84D07FE}"/>
              </a:ext>
            </a:extLst>
          </p:cNvPr>
          <p:cNvSpPr txBox="1"/>
          <p:nvPr/>
        </p:nvSpPr>
        <p:spPr>
          <a:xfrm>
            <a:off x="1176250" y="4039544"/>
            <a:ext cx="6973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b-NO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We observed that </a:t>
            </a:r>
            <a:r>
              <a:rPr lang="en-US" dirty="0" err="1"/>
              <a:t>Pclass</a:t>
            </a:r>
            <a:r>
              <a:rPr lang="en-US" dirty="0"/>
              <a:t> 3 had the highest number of deaths and a high ratio of males</a:t>
            </a:r>
          </a:p>
        </p:txBody>
      </p:sp>
    </p:spTree>
    <p:extLst>
      <p:ext uri="{BB962C8B-B14F-4D97-AF65-F5344CB8AC3E}">
        <p14:creationId xmlns:p14="http://schemas.microsoft.com/office/powerpoint/2010/main" val="146474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DB7608-2CA8-D761-28B5-ADDD2ADE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30" y="1126465"/>
            <a:ext cx="2954924" cy="223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42561-1182-4656-6154-857987F06202}"/>
              </a:ext>
            </a:extLst>
          </p:cNvPr>
          <p:cNvSpPr txBox="1"/>
          <p:nvPr/>
        </p:nvSpPr>
        <p:spPr>
          <a:xfrm>
            <a:off x="4901128" y="3453837"/>
            <a:ext cx="2954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b-NO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highest distribution of people was from </a:t>
            </a:r>
            <a:r>
              <a:rPr lang="en-US" dirty="0" err="1"/>
              <a:t>Pclass</a:t>
            </a:r>
            <a:r>
              <a:rPr lang="en-US" dirty="0"/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965F3-ED2C-28D8-9E54-A26E92019034}"/>
              </a:ext>
            </a:extLst>
          </p:cNvPr>
          <p:cNvSpPr txBox="1"/>
          <p:nvPr/>
        </p:nvSpPr>
        <p:spPr>
          <a:xfrm>
            <a:off x="1672046" y="3451216"/>
            <a:ext cx="2655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b-NO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maximum population belonged to the young age group (20-35)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AE8A4-00DC-0A46-B645-D9FC8F5FF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969" y="1125231"/>
            <a:ext cx="2943202" cy="2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7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B7DCD-2776-F45B-F70B-5B813390E6FF}"/>
              </a:ext>
            </a:extLst>
          </p:cNvPr>
          <p:cNvSpPr txBox="1"/>
          <p:nvPr/>
        </p:nvSpPr>
        <p:spPr>
          <a:xfrm>
            <a:off x="420013" y="283855"/>
            <a:ext cx="1809206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Library 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6EA08-1DB1-F752-8608-A8520F049E3E}"/>
              </a:ext>
            </a:extLst>
          </p:cNvPr>
          <p:cNvSpPr txBox="1"/>
          <p:nvPr/>
        </p:nvSpPr>
        <p:spPr>
          <a:xfrm>
            <a:off x="4144742" y="283855"/>
            <a:ext cx="1652451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44929-BA9D-8D06-7E26-84D289D75F6A}"/>
              </a:ext>
            </a:extLst>
          </p:cNvPr>
          <p:cNvSpPr txBox="1"/>
          <p:nvPr/>
        </p:nvSpPr>
        <p:spPr>
          <a:xfrm>
            <a:off x="5984456" y="81304"/>
            <a:ext cx="2685658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Processing Opt1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2E14-4EF3-1CB6-D7BB-75F1AED671C1}"/>
              </a:ext>
            </a:extLst>
          </p:cNvPr>
          <p:cNvSpPr txBox="1"/>
          <p:nvPr/>
        </p:nvSpPr>
        <p:spPr>
          <a:xfrm>
            <a:off x="5984456" y="547303"/>
            <a:ext cx="2685658" cy="405102"/>
          </a:xfrm>
          <a:prstGeom prst="rect">
            <a:avLst/>
          </a:prstGeom>
          <a:noFill/>
          <a:ln cap="rnd">
            <a:solidFill>
              <a:schemeClr val="bg1">
                <a:lumMod val="95000"/>
              </a:schemeClr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Processing Opt2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0CEE65-91E8-9CD0-9E76-2BE89C78D0E4}"/>
              </a:ext>
            </a:extLst>
          </p:cNvPr>
          <p:cNvSpPr/>
          <p:nvPr/>
        </p:nvSpPr>
        <p:spPr>
          <a:xfrm>
            <a:off x="222922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2D5C9B-C0AC-83DC-10EE-893A5386E772}"/>
              </a:ext>
            </a:extLst>
          </p:cNvPr>
          <p:cNvSpPr/>
          <p:nvPr/>
        </p:nvSpPr>
        <p:spPr>
          <a:xfrm>
            <a:off x="4015540" y="393792"/>
            <a:ext cx="133870" cy="15351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182A13-6321-40B9-1DF5-9C7A3D94A0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797193" y="283855"/>
            <a:ext cx="187263" cy="202551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844D1D-B918-CFCA-20A7-F41688538BB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97193" y="486406"/>
            <a:ext cx="187263" cy="263448"/>
          </a:xfrm>
          <a:prstGeom prst="bentConnector3">
            <a:avLst/>
          </a:prstGeom>
          <a:ln w="6350" cap="rnd" cmpd="sng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966023-91C7-A2C8-DB04-D1962997908D}"/>
              </a:ext>
            </a:extLst>
          </p:cNvPr>
          <p:cNvSpPr txBox="1"/>
          <p:nvPr/>
        </p:nvSpPr>
        <p:spPr>
          <a:xfrm>
            <a:off x="420013" y="1013302"/>
            <a:ext cx="67871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the survived column in the test data</a:t>
            </a: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test_data.insert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(1,'Survived',gender_data['Survived’])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some columns from train data</a:t>
            </a:r>
          </a:p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train_data.drop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(['PassengerId','Name','SibSp','Parch','Ticket','Cabin','Embarked'],axis='columns',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  <a:p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00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label encoder </a:t>
            </a: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label_encoder = preprocessing.LabelEncoder()</a:t>
            </a: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train_data['Sex'] = label_encoder.fit_transform(train_data['Sex’])</a:t>
            </a:r>
          </a:p>
          <a:p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data into independent and target variables</a:t>
            </a:r>
            <a:endParaRPr lang="pt-BR" sz="1000" b="1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X_train = train_data.drop('Survived',axis='columns')</a:t>
            </a: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y_train = train_data['Survived’]</a:t>
            </a:r>
          </a:p>
          <a:p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test_data.drop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Survived',axis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='columns')</a:t>
            </a: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test_data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['Survived’]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 model</a:t>
            </a: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gausian_model = GaussianNB()</a:t>
            </a:r>
          </a:p>
          <a:p>
            <a:r>
              <a:rPr lang="pt-BR" sz="1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## using  training data for fitting</a:t>
            </a:r>
          </a:p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gausian_model.fit(X_train, y_train)</a:t>
            </a:r>
          </a:p>
          <a:p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test data to make prediction</a:t>
            </a: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gausian_model.predict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8122D-5B65-78A0-B97D-DA06BB7DB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19715"/>
              </p:ext>
            </p:extLst>
          </p:nvPr>
        </p:nvGraphicFramePr>
        <p:xfrm>
          <a:off x="4871917" y="2160809"/>
          <a:ext cx="2481942" cy="289753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9567">
                  <a:extLst>
                    <a:ext uri="{9D8B030D-6E8A-4147-A177-3AD203B41FA5}">
                      <a16:colId xmlns:a16="http://schemas.microsoft.com/office/drawing/2014/main" val="3613204980"/>
                    </a:ext>
                  </a:extLst>
                </a:gridCol>
                <a:gridCol w="395579">
                  <a:extLst>
                    <a:ext uri="{9D8B030D-6E8A-4147-A177-3AD203B41FA5}">
                      <a16:colId xmlns:a16="http://schemas.microsoft.com/office/drawing/2014/main" val="1038128046"/>
                    </a:ext>
                  </a:extLst>
                </a:gridCol>
                <a:gridCol w="337838">
                  <a:extLst>
                    <a:ext uri="{9D8B030D-6E8A-4147-A177-3AD203B41FA5}">
                      <a16:colId xmlns:a16="http://schemas.microsoft.com/office/drawing/2014/main" val="379799102"/>
                    </a:ext>
                  </a:extLst>
                </a:gridCol>
                <a:gridCol w="561362">
                  <a:extLst>
                    <a:ext uri="{9D8B030D-6E8A-4147-A177-3AD203B41FA5}">
                      <a16:colId xmlns:a16="http://schemas.microsoft.com/office/drawing/2014/main" val="1004968042"/>
                    </a:ext>
                  </a:extLst>
                </a:gridCol>
                <a:gridCol w="657596">
                  <a:extLst>
                    <a:ext uri="{9D8B030D-6E8A-4147-A177-3AD203B41FA5}">
                      <a16:colId xmlns:a16="http://schemas.microsoft.com/office/drawing/2014/main" val="3062441885"/>
                    </a:ext>
                  </a:extLst>
                </a:gridCol>
              </a:tblGrid>
              <a:tr h="253345">
                <a:tc>
                  <a:txBody>
                    <a:bodyPr/>
                    <a:lstStyle/>
                    <a:p>
                      <a:pPr algn="r" fontAlgn="ctr"/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ctr" latinLnBrk="0" hangingPunct="1"/>
                      <a:r>
                        <a:rPr lang="en-GB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Pclass</a:t>
                      </a:r>
                      <a:endParaRPr lang="en-GB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146" marR="73146" marT="36573" marB="3657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800" dirty="0">
                          <a:effectLst/>
                        </a:rPr>
                        <a:t>Sex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dirty="0">
                          <a:effectLst/>
                        </a:rPr>
                        <a:t>Age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 Fare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7775" marR="87775" marT="43888" marB="4388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76046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 dirty="0">
                          <a:effectLst/>
                        </a:rPr>
                        <a:t>0</a:t>
                      </a:r>
                      <a:endParaRPr lang="en-GB" sz="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3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1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   22.0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7.2500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37115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1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1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   38.0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71.2833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131768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2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3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   26.0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7.9250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979390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3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1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  35.0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53.1000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9389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4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3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1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  35.0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8.0500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970857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...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...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...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...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...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466005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886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2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27.0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13.0000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08227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887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19.0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30.0000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13210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888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3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0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28.0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23.4500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08491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889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26.0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30.0000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357246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b="0">
                          <a:effectLst/>
                        </a:rPr>
                        <a:t>890</a:t>
                      </a:r>
                      <a:endParaRPr lang="en-GB" sz="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3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</a:rPr>
                        <a:t>1</a:t>
                      </a:r>
                      <a:endParaRPr lang="en-GB" sz="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  32.0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</a:rPr>
                        <a:t>7.7500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46" marR="73146" marT="36573" marB="36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8045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8CD3C1-A5D2-1E9E-CB1F-EA2BE272E342}"/>
              </a:ext>
            </a:extLst>
          </p:cNvPr>
          <p:cNvSpPr txBox="1"/>
          <p:nvPr/>
        </p:nvSpPr>
        <p:spPr>
          <a:xfrm>
            <a:off x="4794064" y="1897361"/>
            <a:ext cx="738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endParaRPr lang="en-GB" sz="1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D54C8E-1E2B-DBE0-4A4B-0FDCCB83EEA1}"/>
              </a:ext>
            </a:extLst>
          </p:cNvPr>
          <p:cNvSpPr txBox="1"/>
          <p:nvPr/>
        </p:nvSpPr>
        <p:spPr>
          <a:xfrm>
            <a:off x="7654834" y="2163027"/>
            <a:ext cx="654430" cy="14465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0      0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1      1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2      1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3      1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4      0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      ..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886    0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887    1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888    0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889    1</a:t>
            </a:r>
          </a:p>
          <a:p>
            <a:pPr algn="r" fontAlgn="ctr"/>
            <a:r>
              <a:rPr lang="en-GB" sz="800" dirty="0">
                <a:solidFill>
                  <a:schemeClr val="dk1"/>
                </a:solidFill>
              </a:rPr>
              <a:t>890    0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7CEE51-1375-6D0E-7F8A-DF306EE031A5}"/>
              </a:ext>
            </a:extLst>
          </p:cNvPr>
          <p:cNvSpPr txBox="1"/>
          <p:nvPr/>
        </p:nvSpPr>
        <p:spPr>
          <a:xfrm>
            <a:off x="7571213" y="1897360"/>
            <a:ext cx="738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endParaRPr lang="en-GB" sz="1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92584"/>
      </p:ext>
    </p:extLst>
  </p:cSld>
  <p:clrMapOvr>
    <a:masterClrMapping/>
  </p:clrMapOvr>
</p:sld>
</file>

<file path=ppt/theme/theme1.xml><?xml version="1.0" encoding="utf-8"?>
<a:theme xmlns:a="http://schemas.openxmlformats.org/drawingml/2006/main" name="1_Shearwater powerpoint template">
  <a:themeElements>
    <a:clrScheme name="Egendefinert 35">
      <a:dk1>
        <a:srgbClr val="000000"/>
      </a:dk1>
      <a:lt1>
        <a:srgbClr val="FFFFFF"/>
      </a:lt1>
      <a:dk2>
        <a:srgbClr val="44546A"/>
      </a:dk2>
      <a:lt2>
        <a:srgbClr val="D6E2E9"/>
      </a:lt2>
      <a:accent1>
        <a:srgbClr val="871162"/>
      </a:accent1>
      <a:accent2>
        <a:srgbClr val="E50087"/>
      </a:accent2>
      <a:accent3>
        <a:srgbClr val="322073"/>
      </a:accent3>
      <a:accent4>
        <a:srgbClr val="E9570D"/>
      </a:accent4>
      <a:accent5>
        <a:srgbClr val="007FC7"/>
      </a:accent5>
      <a:accent6>
        <a:srgbClr val="364042"/>
      </a:accent6>
      <a:hlink>
        <a:srgbClr val="881161"/>
      </a:hlink>
      <a:folHlink>
        <a:srgbClr val="E5008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6350" cap="rnd" cmpd="sng">
          <a:solidFill>
            <a:schemeClr val="accent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F429640600424B8BB8A7FB93586754" ma:contentTypeVersion="13" ma:contentTypeDescription="Create a new document." ma:contentTypeScope="" ma:versionID="9d9ea930209717caddbf29be6641854b">
  <xsd:schema xmlns:xsd="http://www.w3.org/2001/XMLSchema" xmlns:xs="http://www.w3.org/2001/XMLSchema" xmlns:p="http://schemas.microsoft.com/office/2006/metadata/properties" xmlns:ns2="29342506-ec85-427e-8f1a-7f700826ae81" xmlns:ns3="08f85422-5753-41bd-b1b6-ce9aa8aa19d4" targetNamespace="http://schemas.microsoft.com/office/2006/metadata/properties" ma:root="true" ma:fieldsID="2e88c79c9a289221880a685fdfa6cb83" ns2:_="" ns3:_="">
    <xsd:import namespace="29342506-ec85-427e-8f1a-7f700826ae81"/>
    <xsd:import namespace="08f85422-5753-41bd-b1b6-ce9aa8aa1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42506-ec85-427e-8f1a-7f700826ae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980a5ba-d9f4-43eb-a2e0-93a6bef5f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f85422-5753-41bd-b1b6-ce9aa8aa19d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aea9ee4-4c27-48a7-af9e-bfc131ac33da}" ma:internalName="TaxCatchAll" ma:showField="CatchAllData" ma:web="08f85422-5753-41bd-b1b6-ce9aa8aa1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8f85422-5753-41bd-b1b6-ce9aa8aa19d4" xsi:nil="true"/>
    <lcf76f155ced4ddcb4097134ff3c332f xmlns="29342506-ec85-427e-8f1a-7f700826ae8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8DDF7F9-55FB-49F2-8D63-841AD9013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342506-ec85-427e-8f1a-7f700826ae81"/>
    <ds:schemaRef ds:uri="08f85422-5753-41bd-b1b6-ce9aa8aa1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154654-FBCD-4296-8AA8-E59DD68AF4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C419F9-4649-4D22-9B8F-8C09C0420F2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8f85422-5753-41bd-b1b6-ce9aa8aa19d4"/>
    <ds:schemaRef ds:uri="29342506-ec85-427e-8f1a-7f700826ae8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11633</TotalTime>
  <Words>1437</Words>
  <Application>Microsoft Office PowerPoint</Application>
  <PresentationFormat>On-screen Show (16:9)</PresentationFormat>
  <Paragraphs>324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.Hiragino Kaku Gothic Interface W3</vt:lpstr>
      <vt:lpstr>Algerian</vt:lpstr>
      <vt:lpstr>Arial</vt:lpstr>
      <vt:lpstr>Calibri</vt:lpstr>
      <vt:lpstr>Wingdings</vt:lpstr>
      <vt:lpstr>1_Shearwater powerpoint template</vt:lpstr>
      <vt:lpstr>Predicting survival from titanic  Dr. Tanushree Mahadani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Shearwater GeoServices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Clearly Better</dc:title>
  <dc:creator>Shearwater GeoServices</dc:creator>
  <cp:lastModifiedBy>Tanushree Mahadani</cp:lastModifiedBy>
  <cp:revision>488</cp:revision>
  <cp:lastPrinted>2018-12-02T15:03:09Z</cp:lastPrinted>
  <dcterms:created xsi:type="dcterms:W3CDTF">2016-09-15T10:56:24Z</dcterms:created>
  <dcterms:modified xsi:type="dcterms:W3CDTF">2023-10-20T13:36:27Z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0x0101003A3F30F5F007B046A45BABDC918F3177</vt:lpwstr>
  </property>
  <property fmtid="{D5CDD505-2E9C-101B-9397-08002B2CF9AE}" pid="3" name="MediaServiceImageTags">
    <vt:lpwstr/>
  </property>
</Properties>
</file>